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3"/>
    <p:sldId id="280" r:id="rId4"/>
    <p:sldId id="279" r:id="rId5"/>
    <p:sldId id="297" r:id="rId6"/>
    <p:sldId id="284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embeddedFontLst>
    <p:embeddedFont>
      <p:font typeface="汉仪雅酷黑 55W" panose="020B0504020202020204" pitchFamily="34" charset="-122"/>
      <p:regular r:id="rId23"/>
    </p:embeddedFont>
    <p:embeddedFont>
      <p:font typeface="思源黑体 CN Normal" panose="020B0400000000000000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CBA57B"/>
    <a:srgbClr val="335673"/>
    <a:srgbClr val="E3F2FF"/>
    <a:srgbClr val="E9F1FE"/>
    <a:srgbClr val="DEF6FD"/>
    <a:srgbClr val="F9F2E7"/>
    <a:srgbClr val="082555"/>
    <a:srgbClr val="020642"/>
    <a:srgbClr val="010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>
        <p:scale>
          <a:sx n="100" d="100"/>
          <a:sy n="100" d="100"/>
        </p:scale>
        <p:origin x="1804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62037"/>
            <a:ext cx="12192000" cy="4543425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9150" y="1588770"/>
            <a:ext cx="109086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《关于开展盐碱地等耕地后备资源综合利用的指导意见》</a:t>
            </a:r>
            <a:endParaRPr lang="zh-CN" altLang="en-US" sz="6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9775" y="3642061"/>
            <a:ext cx="697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+mn-ea"/>
              </a:rPr>
              <a:t>政策解读</a:t>
            </a:r>
            <a:endParaRPr lang="zh-CN" altLang="en-US" sz="28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09650" y="4165600"/>
            <a:ext cx="30194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06271" y="494980"/>
            <a:ext cx="1995679" cy="779784"/>
          </a:xfrm>
          <a:prstGeom prst="rect">
            <a:avLst/>
          </a:prstGeom>
          <a:solidFill>
            <a:srgbClr val="3542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主要内容及特点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1501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3995" y="2812415"/>
            <a:ext cx="84410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《意见》提出，结合第三次国土调查、第三次土壤普查和水资源调查等相关数据成果，深入分析研究，全面摸清全省盐碱地等耕地后备资源数量、分布、生态条件、土壤质地、盐渍化程度等情况，水并将资源匹配、土地权属和经营状况一并纳入调查范围，并形成数据库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主要内容及特点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1501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3995" y="2812415"/>
            <a:ext cx="84410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《意见》提出，科学编制全省盐碱地等耕地后备资源综合利用工程建设方案，明确综合利用布局、规模和时序，确定实施流程和建设内容。同时，编制全省分年度建设方案，进一步明确年度建设目标，统筹安排整治项目，进一步要求市、县政府按照总方案和年度建设方案要求，组织编制本地区年度建设方案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主要内容及特点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7336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3995" y="2812415"/>
            <a:ext cx="84410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《意见》提出，市、县政府在土地清查的基础上，要因地制宜，科学合理确定土地整治项目区域，建立新增耕地项目储备库；组织专家，对拟实施新增耕地项目的可行性进行充分论证，严格规范履行立项报批程序；项目施工要严格按照设计开展，确保工程质量；严格竣工验收，确保新增耕地数量、质量真实可靠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主要内容及特点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7336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3995" y="2812415"/>
            <a:ext cx="84410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《意见》提出，按照“以水定地”的原则，进一步完善水资源匹配格局，加快推进中西部供水、引嫩入白扩建、大安灌区二期、松原灌区等骨干水利工程建设进度，持续完善干支渠（沟）输水排水体系，进一步优化水土匹配格局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主要内容及特点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7336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3995" y="2812415"/>
            <a:ext cx="84410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《意见》提出，鼓励技术研究和创新，加强盐碱地改良、节水灌溉、生态保护与修复、保护性耕作等技术攻关，总结评价盐碱地综合利用相关技术的成熟度，加强耐盐碱作物良种繁育，加大对相关科研机构研究良种繁育的投入力度，形成符合我省实际的技术体系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主要内容及特点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7336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3995" y="2812415"/>
            <a:ext cx="8441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《意见》提出，开展盐碱地等耕地后备资源综合利用，要对生态环境影响充分论证评估，最大限度减少对生态环境的不利影响，落实最严格的生态环境保护制度。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主要内容及特点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7336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3995" y="2812415"/>
            <a:ext cx="84410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《意见》提出，各级政府应加大财政投入力度，在地方政府债务风险可控的前提下，发行政府专项债券，鼓励金融机构支持盐碱地等耕地后备资源综合利用，支持符合条件的投资主体发行企业债券、公司债券、非金融企业债务融资工具等公司信用类债券，拓宽盐碱地等耕地后备资源融资渠道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主要内容及特点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7336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3995" y="2812415"/>
            <a:ext cx="84410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《意见》提出，新增耕地项目所在地政府要建立管护制度，落实管护责任和经费，切实做好新增耕地后期管护工作，加强对新增耕地承包经营的日常监管，建立新增耕地后期经营管护监督检查制度，定期开展实地检查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621631"/>
            <a:ext cx="12192000" cy="3614738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9430" y="1678940"/>
            <a:ext cx="1115377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54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按照习近平总书记视察山东时提出，“开展盐碱地综合利用对保障国家粮食安全、端牢中国饭碗具有重要战略意义”</a:t>
            </a:r>
            <a:endParaRPr lang="zh-CN" altLang="en-US" sz="54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185862"/>
            <a:ext cx="12192000" cy="4681538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63421" y="625155"/>
            <a:ext cx="1722629" cy="889320"/>
          </a:xfrm>
          <a:prstGeom prst="rect">
            <a:avLst/>
          </a:prstGeom>
          <a:solidFill>
            <a:srgbClr val="3542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263640" y="2565217"/>
            <a:ext cx="733425" cy="733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66824" y="2652241"/>
            <a:ext cx="72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A3192C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01</a:t>
            </a:r>
            <a:endParaRPr lang="zh-CN" altLang="en-US" sz="3200" dirty="0">
              <a:solidFill>
                <a:srgbClr val="A3192C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45335" y="2637790"/>
            <a:ext cx="468693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制定《意见》的依据</a:t>
            </a:r>
            <a:endParaRPr lang="zh-CN" altLang="en-US" sz="36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65902" y="2565217"/>
            <a:ext cx="733425" cy="733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69086" y="2652241"/>
            <a:ext cx="72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A3192C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02</a:t>
            </a:r>
            <a:endParaRPr lang="zh-CN" altLang="en-US" sz="3200" dirty="0">
              <a:solidFill>
                <a:srgbClr val="A3192C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47585" y="2653665"/>
            <a:ext cx="497268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+mn-ea"/>
              </a:rPr>
              <a:t>制定《意见》的过程</a:t>
            </a:r>
            <a:endParaRPr lang="zh-CN" altLang="en-US" sz="36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263640" y="4222969"/>
            <a:ext cx="733425" cy="733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66824" y="4309993"/>
            <a:ext cx="72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A3192C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03</a:t>
            </a:r>
            <a:endParaRPr lang="zh-CN" altLang="en-US" sz="3200" dirty="0">
              <a:solidFill>
                <a:srgbClr val="A3192C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45335" y="4248150"/>
            <a:ext cx="42646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+mn-ea"/>
              </a:rPr>
              <a:t>主要内容及特点</a:t>
            </a:r>
            <a:endParaRPr lang="zh-CN" altLang="en-US" sz="36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73353" y="711982"/>
            <a:ext cx="147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目录</a:t>
            </a:r>
            <a:endParaRPr lang="zh-CN" altLang="en-US" sz="44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621631"/>
            <a:ext cx="12192000" cy="3614738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4566" y="1176971"/>
            <a:ext cx="2741804" cy="889320"/>
          </a:xfrm>
          <a:prstGeom prst="rect">
            <a:avLst/>
          </a:prstGeom>
          <a:solidFill>
            <a:srgbClr val="3542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6310" y="2642235"/>
            <a:ext cx="963041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80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+mn-ea"/>
              </a:rPr>
              <a:t>制定《意见》的依据</a:t>
            </a:r>
            <a:endParaRPr lang="zh-CN" altLang="en-US" sz="8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6053" y="1264484"/>
            <a:ext cx="257154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制定《意见》的依据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1501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32915" y="3181985"/>
            <a:ext cx="80581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省委、省政府部署开展“千亿斤粮食”工程建设，盐碱地等耕地后备资源综合利用工程是“八大工程”之一。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621631"/>
            <a:ext cx="12192000" cy="3614738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4566" y="1176971"/>
            <a:ext cx="2741804" cy="889320"/>
          </a:xfrm>
          <a:prstGeom prst="rect">
            <a:avLst/>
          </a:prstGeom>
          <a:solidFill>
            <a:srgbClr val="3542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6310" y="2642235"/>
            <a:ext cx="963041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80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+mn-ea"/>
              </a:rPr>
              <a:t>制定《意见》的过程</a:t>
            </a:r>
            <a:endParaRPr lang="zh-CN" altLang="en-US" sz="8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6053" y="1264484"/>
            <a:ext cx="257154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制定《意见》的过程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1501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3995" y="2812415"/>
            <a:ext cx="84410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为贯彻落实省委、省政府的决策部署，我们起草了《意见》，充分征求各市（州）政府、省直有关部门意见并达成一致，履行了公众参与、专家论证、风险评估、集体讨论、法律咨询、合法性审查等程序，并通过社会稳定风险评估，形成了提交会议的送审稿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621631"/>
            <a:ext cx="12192000" cy="3614738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4566" y="1176971"/>
            <a:ext cx="2741804" cy="889320"/>
          </a:xfrm>
          <a:prstGeom prst="rect">
            <a:avLst/>
          </a:prstGeom>
          <a:solidFill>
            <a:srgbClr val="3542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6310" y="2642235"/>
            <a:ext cx="963041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80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+mn-ea"/>
              </a:rPr>
              <a:t>主要内容及特点</a:t>
            </a:r>
            <a:endParaRPr lang="zh-CN" altLang="en-US" sz="8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6053" y="1264484"/>
            <a:ext cx="257154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426"/>
            <a:ext cx="85725" cy="523220"/>
          </a:xfrm>
          <a:prstGeom prst="rect">
            <a:avLst/>
          </a:prstGeom>
          <a:gradFill>
            <a:gsLst>
              <a:gs pos="0">
                <a:srgbClr val="DA273F"/>
              </a:gs>
              <a:gs pos="100000">
                <a:srgbClr val="A3192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5" y="201930"/>
            <a:ext cx="5960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主要内容及特点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139190" y="2706370"/>
            <a:ext cx="9025255" cy="21501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sym typeface="思源黑体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3995" y="2812415"/>
            <a:ext cx="8441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《意见》共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sym typeface="思源黑体 Normal" panose="020B0400000000000000" pitchFamily="34" charset="-122"/>
              </a:rPr>
              <a:t>十一章，35条，实现盐碱地等耕地后备资源综合利用全过程、全方位的指导和监管。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ISLIDE.GUIDESSETTING" val="{&quot;Id&quot;:&quot;edc3d11b-7d28-430f-a7f6-a4376700bbeb&quot;,&quot;Name&quot;:null,&quot;Kind&quot;:&quot;Custom&quot;,&quot;OldGuidesSetting&quot;:{&quot;HeaderHeight&quot;:0.0,&quot;FooterHeight&quot;:0.0,&quot;SideMargin&quot;:0.0,&quot;TopMargin&quot;:0.0,&quot;BottomMargin&quot;:0.0,&quot;IntervalMargin&quot;:0.0}}"/>
  <p:tag name="COMMONDATA" val="eyJjb3VudCI6NiwiaGRpZCI6IjMwZmMzYTVmMWZkNDJiMjVjODE5ZDA5YzBiZmIzY2RkIiwidXNlckNvdW50Ijo0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p2zsn1v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WPS 演示</Application>
  <PresentationFormat>宽屏</PresentationFormat>
  <Paragraphs>76</Paragraphs>
  <Slides>17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汉仪雅酷黑 55W</vt:lpstr>
      <vt:lpstr>汉仪大宋简</vt:lpstr>
      <vt:lpstr>思源黑体 Normal</vt:lpstr>
      <vt:lpstr>黑体</vt:lpstr>
      <vt:lpstr>思源黑体 CN Normal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WT</cp:lastModifiedBy>
  <cp:revision>5</cp:revision>
  <dcterms:created xsi:type="dcterms:W3CDTF">2022-09-14T06:54:00Z</dcterms:created>
  <dcterms:modified xsi:type="dcterms:W3CDTF">2022-09-27T06:18:31Z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KSOTemplateUUID">
    <vt:lpwstr>v1.0_mb_Bn6xt3dE0+4gZ5hFl9FXXg==</vt:lpwstr>
  </property>
  <property fmtid="{D5CDD505-2E9C-101B-9397-08002B2CF9AE}" pid="4" name="ICV">
    <vt:lpwstr>209E457597044F46A8D816DA3AF8443F</vt:lpwstr>
  </property>
</Properties>
</file>